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59" r:id="rId2"/>
    <p:sldId id="279" r:id="rId3"/>
    <p:sldId id="280" r:id="rId4"/>
    <p:sldId id="260" r:id="rId5"/>
    <p:sldId id="263" r:id="rId6"/>
    <p:sldId id="261" r:id="rId7"/>
    <p:sldId id="264" r:id="rId8"/>
    <p:sldId id="278" r:id="rId9"/>
    <p:sldId id="266" r:id="rId10"/>
    <p:sldId id="267" r:id="rId11"/>
    <p:sldId id="262" r:id="rId12"/>
    <p:sldId id="265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1420" autoAdjust="0"/>
  </p:normalViewPr>
  <p:slideViewPr>
    <p:cSldViewPr>
      <p:cViewPr varScale="1">
        <p:scale>
          <a:sx n="65" d="100"/>
          <a:sy n="65" d="100"/>
        </p:scale>
        <p:origin x="-13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Thomas M. </a:t>
            </a:r>
            <a:r>
              <a:rPr lang="en-US" dirty="0" err="1" smtClean="0"/>
              <a:t>Pigoski</a:t>
            </a:r>
            <a:r>
              <a:rPr lang="en-US" dirty="0" smtClean="0"/>
              <a:t>,</a:t>
            </a:r>
            <a:r>
              <a:rPr lang="en-US" baseline="0" dirty="0" smtClean="0"/>
              <a:t> “Practical Software Maintenance,” p. 288.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http://insidetv.ew.com/2013/10/17/american-horror-story-ryan-murphy-boy-parts/.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Thomas M. </a:t>
            </a:r>
            <a:r>
              <a:rPr lang="en-US" dirty="0" err="1" smtClean="0"/>
              <a:t>Pigoski</a:t>
            </a:r>
            <a:r>
              <a:rPr lang="en-US" dirty="0" smtClean="0"/>
              <a:t>,</a:t>
            </a:r>
            <a:r>
              <a:rPr lang="en-US" baseline="0" dirty="0" smtClean="0"/>
              <a:t> “Practical Software Maintenance,” p. 295.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http://www.anecon.com/experten/expertenfruehstuecke/15-anecon-expertenfruehstueck/vortragende-des-15-expertenfruehstuecks.html.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www.jinbiban.com</a:t>
            </a:r>
            <a:r>
              <a:rPr lang="en-US" baseline="0" dirty="0" smtClean="0"/>
              <a:t>/extraordinary-fashionable-highly-versatile-sofa-for-an-interior-constantly-changing-its-appearance-galleries-top-resolutions/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www.protradingnow.com</a:t>
            </a:r>
            <a:r>
              <a:rPr lang="en-US" dirty="0" smtClean="0"/>
              <a:t>/2014/04/03/hey-trader-</a:t>
            </a:r>
            <a:r>
              <a:rPr lang="en-US" dirty="0" err="1" smtClean="0"/>
              <a:t>i</a:t>
            </a:r>
            <a:r>
              <a:rPr lang="en-US" dirty="0" smtClean="0"/>
              <a:t>-know-why-you-are-losing-money/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image of </a:t>
            </a:r>
            <a:r>
              <a:rPr lang="en-US" dirty="0" err="1" smtClean="0"/>
              <a:t>Reifer</a:t>
            </a:r>
            <a:r>
              <a:rPr lang="en-US" dirty="0" smtClean="0"/>
              <a:t> is from https://www.thecsiac.com/author/donald-j-reifer.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Socks from http://www.yourdictionary.com/mismatch.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hyperlink" Target="http://www.city.west-lafayette.in.us/department/division.php?fDD=10-62" TargetMode="External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1.wdp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990600"/>
            <a:ext cx="4657725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579: 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Session </a:t>
            </a:r>
            <a:r>
              <a:rPr lang="en-US" sz="2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9, 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1</a:t>
            </a:r>
            <a:b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Project Management</a:t>
            </a: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4038600" cy="2057400"/>
          </a:xfrm>
        </p:spPr>
        <p:txBody>
          <a:bodyPr>
            <a:normAutofit/>
          </a:bodyPr>
          <a:lstStyle/>
          <a:p>
            <a:r>
              <a:rPr lang="en-US" sz="18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18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1800" dirty="0">
                <a:ea typeface="ＭＳ Ｐゴシック"/>
                <a:cs typeface="ＭＳ Ｐゴシック"/>
              </a:rPr>
              <a:t>Cell: (937) 657-3885</a:t>
            </a:r>
            <a:br>
              <a:rPr lang="en-US" sz="1800" dirty="0">
                <a:ea typeface="ＭＳ Ｐゴシック"/>
                <a:cs typeface="ＭＳ Ｐゴシック"/>
              </a:rPr>
            </a:br>
            <a:r>
              <a:rPr lang="en-US" sz="18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24400" y="4303693"/>
            <a:ext cx="4315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Above</a:t>
            </a:r>
            <a:r>
              <a:rPr lang="en-US" sz="1400" dirty="0" smtClean="0"/>
              <a:t> – Software is not the only place where users are sensitive to the quality of maintenance.  How about those Indiana roads?  </a:t>
            </a:r>
            <a:r>
              <a:rPr lang="en-US" sz="1400" dirty="0"/>
              <a:t>From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www.city.west-lafayette.in.us/department/division.php?fDD=10-62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54" y="609600"/>
            <a:ext cx="41052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team does maintenance?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dirty="0" smtClean="0"/>
              <a:t>Maintenance group tends to do better processes</a:t>
            </a:r>
          </a:p>
          <a:p>
            <a:pPr lvl="1"/>
            <a:r>
              <a:rPr lang="en-US" sz="2400" dirty="0" smtClean="0"/>
              <a:t>Not distracted by upcoming major releases or new products</a:t>
            </a:r>
          </a:p>
          <a:p>
            <a:pPr lvl="2"/>
            <a:r>
              <a:rPr lang="en-US" sz="2000" dirty="0" smtClean="0"/>
              <a:t>Developers can do these (usually)</a:t>
            </a:r>
          </a:p>
          <a:p>
            <a:pPr lvl="1"/>
            <a:r>
              <a:rPr lang="en-US" sz="2400" dirty="0" smtClean="0"/>
              <a:t>Understand metrics for maintenance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49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94" y="1489893"/>
            <a:ext cx="5106706" cy="5063307"/>
          </a:xfrm>
        </p:spPr>
      </p:pic>
    </p:spTree>
    <p:extLst>
      <p:ext uri="{BB962C8B-B14F-4D97-AF65-F5344CB8AC3E}">
        <p14:creationId xmlns:p14="http://schemas.microsoft.com/office/powerpoint/2010/main" val="413088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 relies on all prior work.</a:t>
            </a:r>
          </a:p>
          <a:p>
            <a:r>
              <a:rPr lang="en-US" dirty="0" smtClean="0"/>
              <a:t>Documentation and the system get more complex.</a:t>
            </a:r>
          </a:p>
          <a:p>
            <a:r>
              <a:rPr lang="en-US" dirty="0" smtClean="0"/>
              <a:t>Difficult to track changes.</a:t>
            </a:r>
          </a:p>
          <a:p>
            <a:r>
              <a:rPr lang="en-US" dirty="0" smtClean="0"/>
              <a:t>Ripple effects.</a:t>
            </a:r>
          </a:p>
          <a:p>
            <a:r>
              <a:rPr lang="en-US" dirty="0" smtClean="0"/>
              <a:t>Personnel / knowledge loss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2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history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Sneed &amp; </a:t>
            </a:r>
            <a:r>
              <a:rPr lang="en-US" sz="2800" i="1" dirty="0" err="1" smtClean="0"/>
              <a:t>Brossler</a:t>
            </a:r>
            <a:r>
              <a:rPr lang="en-US" sz="2800" i="1" dirty="0" smtClean="0"/>
              <a:t>, “Critical Success Factors in Software Maintenance:  A Case Study,” 2003</a:t>
            </a:r>
          </a:p>
          <a:p>
            <a:r>
              <a:rPr lang="en-US" dirty="0" smtClean="0"/>
              <a:t>Goal – </a:t>
            </a:r>
          </a:p>
          <a:p>
            <a:pPr lvl="1"/>
            <a:r>
              <a:rPr lang="en-US" dirty="0" smtClean="0"/>
              <a:t>Apply known 8 factors to a large project</a:t>
            </a:r>
          </a:p>
          <a:p>
            <a:pPr lvl="1"/>
            <a:r>
              <a:rPr lang="en-US" dirty="0" smtClean="0"/>
              <a:t>Evaluate in importance for current project</a:t>
            </a:r>
          </a:p>
          <a:p>
            <a:r>
              <a:rPr lang="en-US" dirty="0" smtClean="0"/>
              <a:t>“Success” traditionally == </a:t>
            </a:r>
          </a:p>
          <a:p>
            <a:pPr lvl="1"/>
            <a:r>
              <a:rPr lang="en-US" dirty="0" smtClean="0"/>
              <a:t>Increase in user satisfaction</a:t>
            </a:r>
          </a:p>
          <a:p>
            <a:pPr lvl="1"/>
            <a:r>
              <a:rPr lang="en-US" dirty="0" smtClean="0"/>
              <a:t>Reductions in costs</a:t>
            </a:r>
            <a:endParaRPr lang="en-US" dirty="0"/>
          </a:p>
        </p:txBody>
      </p:sp>
      <p:pic>
        <p:nvPicPr>
          <p:cNvPr id="2050" name="Picture 2" descr="http://www.anecon.com/typo3temp/pics/95c6194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648200"/>
            <a:ext cx="1238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3730" y="569220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Harry M. Sneed,</a:t>
            </a:r>
          </a:p>
          <a:p>
            <a:pPr algn="r"/>
            <a:r>
              <a:rPr lang="en-US" sz="1600" dirty="0" smtClean="0"/>
              <a:t>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023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Authors proposed instead, Success is in terms of:</a:t>
            </a:r>
          </a:p>
          <a:p>
            <a:pPr lvl="1"/>
            <a:r>
              <a:rPr lang="en-US" sz="2400" dirty="0" smtClean="0"/>
              <a:t>Functionality</a:t>
            </a:r>
          </a:p>
          <a:p>
            <a:pPr lvl="1"/>
            <a:r>
              <a:rPr lang="en-US" sz="2400" dirty="0" smtClean="0"/>
              <a:t>Quality</a:t>
            </a:r>
          </a:p>
          <a:p>
            <a:pPr lvl="1"/>
            <a:r>
              <a:rPr lang="en-US" sz="2400" dirty="0" smtClean="0"/>
              <a:t>Complexity</a:t>
            </a:r>
          </a:p>
          <a:p>
            <a:pPr lvl="1"/>
            <a:r>
              <a:rPr lang="en-US" sz="2400" dirty="0" smtClean="0"/>
              <a:t>Volatility</a:t>
            </a:r>
          </a:p>
          <a:p>
            <a:pPr lvl="1"/>
            <a:r>
              <a:rPr lang="en-US" sz="2400" dirty="0" smtClean="0"/>
              <a:t>Costs</a:t>
            </a:r>
          </a:p>
          <a:p>
            <a:pPr lvl="1"/>
            <a:r>
              <a:rPr lang="en-US" sz="2400" dirty="0" smtClean="0"/>
              <a:t>Release deadlines</a:t>
            </a:r>
          </a:p>
          <a:p>
            <a:pPr lvl="1"/>
            <a:r>
              <a:rPr lang="en-US" sz="2400" dirty="0" smtClean="0"/>
              <a:t>User satisfaction</a:t>
            </a:r>
          </a:p>
          <a:p>
            <a:pPr lvl="1"/>
            <a:r>
              <a:rPr lang="en-US" sz="2400" dirty="0" smtClean="0"/>
              <a:t>Profitability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18" y="2378392"/>
            <a:ext cx="3732682" cy="2544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7848" y="5024735"/>
            <a:ext cx="351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volatile couch, in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0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authors’ advice: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Preserve functionality.</a:t>
            </a:r>
          </a:p>
          <a:p>
            <a:r>
              <a:rPr lang="en-US" dirty="0" smtClean="0"/>
              <a:t>Preserve quality.</a:t>
            </a:r>
          </a:p>
          <a:p>
            <a:r>
              <a:rPr lang="en-US" dirty="0" smtClean="0"/>
              <a:t>Don’t increase complexity.</a:t>
            </a:r>
          </a:p>
          <a:p>
            <a:r>
              <a:rPr lang="en-US" dirty="0" smtClean="0"/>
              <a:t>Don’t make the product volatile.</a:t>
            </a:r>
          </a:p>
          <a:p>
            <a:r>
              <a:rPr lang="en-US" dirty="0" smtClean="0"/>
              <a:t>Don’t increase costs.</a:t>
            </a:r>
          </a:p>
          <a:p>
            <a:r>
              <a:rPr lang="en-US" dirty="0" smtClean="0"/>
              <a:t>Keep deadlines.</a:t>
            </a:r>
          </a:p>
          <a:p>
            <a:r>
              <a:rPr lang="en-US" dirty="0" smtClean="0"/>
              <a:t>Maintain user satisfaction.</a:t>
            </a:r>
          </a:p>
          <a:p>
            <a:r>
              <a:rPr lang="en-US" dirty="0" smtClean="0"/>
              <a:t>Don’t lose money.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98900"/>
            <a:ext cx="3331805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then measured each of these 8 factors, for the target system:</a:t>
            </a:r>
          </a:p>
          <a:p>
            <a:pPr lvl="1"/>
            <a:r>
              <a:rPr lang="en-US" dirty="0" smtClean="0"/>
              <a:t>They saw success on the first six</a:t>
            </a:r>
          </a:p>
          <a:p>
            <a:pPr lvl="1"/>
            <a:r>
              <a:rPr lang="en-US" dirty="0" smtClean="0"/>
              <a:t>The last two – inconclusive</a:t>
            </a:r>
          </a:p>
          <a:p>
            <a:pPr lvl="2"/>
            <a:r>
              <a:rPr lang="en-US" dirty="0" smtClean="0"/>
              <a:t>Partly, the system was now technologically outdated</a:t>
            </a:r>
          </a:p>
          <a:p>
            <a:r>
              <a:rPr lang="en-US" dirty="0" smtClean="0"/>
              <a:t>The target system was a securities-trading banking system.</a:t>
            </a:r>
          </a:p>
          <a:p>
            <a:pPr lvl="1"/>
            <a:r>
              <a:rPr lang="en-US" dirty="0" smtClean="0"/>
              <a:t>Needed to become web based!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 </a:t>
            </a:r>
            <a:r>
              <a:rPr lang="en-US" dirty="0" err="1" smtClean="0"/>
              <a:t>Reifer’s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his 2012 book, </a:t>
            </a:r>
            <a:r>
              <a:rPr lang="en-US" sz="2400" i="1" dirty="0" smtClean="0"/>
              <a:t>Software Maintenance Success Recipes.</a:t>
            </a:r>
            <a:r>
              <a:rPr lang="en-US" sz="2400" dirty="0" smtClean="0"/>
              <a:t>  CRC Press, ISBN 978-1-4398-5166-1.</a:t>
            </a:r>
          </a:p>
          <a:p>
            <a:r>
              <a:rPr lang="en-US" sz="2400" dirty="0" smtClean="0"/>
              <a:t>Maintenance is not a tack-on to development.</a:t>
            </a:r>
          </a:p>
          <a:p>
            <a:r>
              <a:rPr lang="en-US" sz="2400" dirty="0" smtClean="0"/>
              <a:t>Development is the start of maintenance.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2290374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211072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0"/>
            <a:ext cx="5354811" cy="69832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5400" y="715962"/>
            <a:ext cx="2895600" cy="731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Conclusion…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83411" y="1600200"/>
            <a:ext cx="333198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current perceptions don’t match the actualities of maintenance</a:t>
            </a:r>
          </a:p>
        </p:txBody>
      </p:sp>
      <p:pic>
        <p:nvPicPr>
          <p:cNvPr id="3074" name="Picture 2" descr="http://www.yourdictionary.com/images/definitions/lg/misma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2427"/>
            <a:ext cx="2733964" cy="18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76200"/>
            <a:ext cx="165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Realities…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20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4253"/>
            <a:ext cx="6735434" cy="4840347"/>
          </a:xfrm>
        </p:spPr>
      </p:pic>
      <p:sp>
        <p:nvSpPr>
          <p:cNvPr id="3" name="TextBox 2"/>
          <p:cNvSpPr txBox="1"/>
          <p:nvPr/>
        </p:nvSpPr>
        <p:spPr>
          <a:xfrm>
            <a:off x="4876800" y="5562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 you think of first, when you think of software maintenance activity?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This week’s new </a:t>
            </a:r>
            <a:r>
              <a:rPr lang="en-US" sz="2000" dirty="0" smtClean="0"/>
              <a:t>topics – </a:t>
            </a:r>
          </a:p>
          <a:p>
            <a:pPr lvl="1"/>
            <a:r>
              <a:rPr lang="en-US" sz="1800" dirty="0" smtClean="0"/>
              <a:t>Maintenance and Project Management – this slide set</a:t>
            </a:r>
          </a:p>
          <a:p>
            <a:pPr lvl="1"/>
            <a:r>
              <a:rPr lang="en-US" sz="1800" dirty="0" smtClean="0"/>
              <a:t>Metrics and measurement, including EVM – </a:t>
            </a:r>
            <a:r>
              <a:rPr lang="en-US" sz="1800" dirty="0"/>
              <a:t>the second slide </a:t>
            </a:r>
            <a:r>
              <a:rPr lang="en-US" sz="1800" dirty="0" smtClean="0"/>
              <a:t>set</a:t>
            </a:r>
          </a:p>
          <a:p>
            <a:pPr lvl="1"/>
            <a:r>
              <a:rPr lang="en-US" sz="1800" dirty="0" smtClean="0"/>
              <a:t>Critical Chain – the third slide set</a:t>
            </a:r>
          </a:p>
          <a:p>
            <a:pPr lvl="1"/>
            <a:r>
              <a:rPr lang="en-US" sz="1800" dirty="0" smtClean="0"/>
              <a:t>Agile Release Management</a:t>
            </a:r>
            <a:r>
              <a:rPr lang="en-US" sz="1800" dirty="0"/>
              <a:t> </a:t>
            </a:r>
            <a:r>
              <a:rPr lang="en-US" sz="1800" dirty="0" smtClean="0"/>
              <a:t>and Risk Management – the fourth slide set</a:t>
            </a:r>
            <a:endParaRPr lang="en-US" sz="1800" dirty="0"/>
          </a:p>
          <a:p>
            <a:r>
              <a:rPr lang="en-US" sz="2000" dirty="0"/>
              <a:t>The usual questions, this time on </a:t>
            </a:r>
            <a:r>
              <a:rPr lang="en-US" sz="2000" dirty="0" smtClean="0"/>
              <a:t>teamwork </a:t>
            </a:r>
            <a:r>
              <a:rPr lang="en-US" sz="2000" dirty="0"/>
              <a:t>in your world.</a:t>
            </a:r>
          </a:p>
          <a:p>
            <a:r>
              <a:rPr lang="en-US" sz="2000" dirty="0" smtClean="0"/>
              <a:t>Next </a:t>
            </a:r>
            <a:r>
              <a:rPr lang="en-US" sz="2000" dirty="0"/>
              <a:t>week’s (Week </a:t>
            </a:r>
            <a:r>
              <a:rPr lang="en-US" sz="2000" dirty="0" smtClean="0"/>
              <a:t>10) </a:t>
            </a:r>
            <a:r>
              <a:rPr lang="en-US" sz="2000" dirty="0"/>
              <a:t>topics –  </a:t>
            </a:r>
            <a:r>
              <a:rPr lang="en-US" sz="2000" dirty="0" smtClean="0"/>
              <a:t>“Ethics and Trends”</a:t>
            </a:r>
            <a:endParaRPr lang="en-US" sz="2000" dirty="0"/>
          </a:p>
          <a:p>
            <a:pPr lvl="1"/>
            <a:r>
              <a:rPr lang="en-US" sz="1800" dirty="0" smtClean="0"/>
              <a:t>Advanced </a:t>
            </a:r>
            <a:r>
              <a:rPr lang="en-US" sz="1800" dirty="0"/>
              <a:t>topics &amp; new </a:t>
            </a:r>
            <a:r>
              <a:rPr lang="en-US" sz="1800" dirty="0" smtClean="0"/>
              <a:t>trends – including technical debt (reading this week)</a:t>
            </a:r>
            <a:endParaRPr lang="en-US" sz="1800" dirty="0"/>
          </a:p>
          <a:p>
            <a:pPr lvl="1"/>
            <a:r>
              <a:rPr lang="en-US" sz="1800" dirty="0"/>
              <a:t>Planning for continuous integration and automation</a:t>
            </a:r>
          </a:p>
          <a:p>
            <a:pPr lvl="1"/>
            <a:r>
              <a:rPr lang="en-US" sz="1800" dirty="0"/>
              <a:t>Ethical decision making</a:t>
            </a:r>
          </a:p>
          <a:p>
            <a:r>
              <a:rPr lang="en-US" sz="2000" dirty="0"/>
              <a:t>Third exam </a:t>
            </a:r>
            <a:r>
              <a:rPr lang="en-US" sz="2000" dirty="0" smtClean="0"/>
              <a:t>is already </a:t>
            </a:r>
            <a:r>
              <a:rPr lang="en-US" sz="2000" dirty="0"/>
              <a:t>out on the web </a:t>
            </a:r>
            <a:r>
              <a:rPr lang="en-US" sz="2000" dirty="0" smtClean="0"/>
              <a:t>site! Due </a:t>
            </a:r>
            <a:r>
              <a:rPr lang="en-US" sz="2000" dirty="0"/>
              <a:t>Monday, May 25 (hard deadline).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738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457200"/>
            <a:ext cx="3581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influences maintenance actions?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179637"/>
            <a:ext cx="3048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Depends…</a:t>
            </a:r>
          </a:p>
          <a:p>
            <a:r>
              <a:rPr lang="en-US" sz="2400" dirty="0" smtClean="0"/>
              <a:t>But it differs from development!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586"/>
            <a:ext cx="5069329" cy="66694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0" y="2286000"/>
            <a:ext cx="19050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in </a:t>
            </a:r>
            <a:r>
              <a:rPr lang="en-US" dirty="0" err="1" smtClean="0"/>
              <a:t>Reifer’s</a:t>
            </a:r>
            <a:r>
              <a:rPr lang="en-US" dirty="0" smtClean="0"/>
              <a:t> book?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357764" cy="5181600"/>
          </a:xfrm>
        </p:spPr>
      </p:pic>
      <p:sp>
        <p:nvSpPr>
          <p:cNvPr id="5" name="Oval 4"/>
          <p:cNvSpPr/>
          <p:nvPr/>
        </p:nvSpPr>
        <p:spPr>
          <a:xfrm>
            <a:off x="1447800" y="4800600"/>
            <a:ext cx="63246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828800"/>
            <a:ext cx="63246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" y="1295400"/>
            <a:ext cx="6624149" cy="5181600"/>
          </a:xfrm>
        </p:spPr>
      </p:pic>
      <p:sp>
        <p:nvSpPr>
          <p:cNvPr id="5" name="Oval 4"/>
          <p:cNvSpPr/>
          <p:nvPr/>
        </p:nvSpPr>
        <p:spPr>
          <a:xfrm>
            <a:off x="1447800" y="2514600"/>
            <a:ext cx="6324600" cy="838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slide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Maintenance and project management! –</a:t>
            </a:r>
          </a:p>
          <a:p>
            <a:r>
              <a:rPr lang="en-US" dirty="0" smtClean="0"/>
              <a:t>What’s different about maintenance?</a:t>
            </a:r>
          </a:p>
          <a:p>
            <a:r>
              <a:rPr lang="en-US" dirty="0" smtClean="0"/>
              <a:t>What are the goals, from a PM perspective?</a:t>
            </a:r>
          </a:p>
          <a:p>
            <a:r>
              <a:rPr lang="en-US" dirty="0" smtClean="0"/>
              <a:t>What are the organizational options?</a:t>
            </a:r>
          </a:p>
          <a:p>
            <a:r>
              <a:rPr lang="en-US" dirty="0" smtClean="0"/>
              <a:t>The article you read – Case study:  What are the critical issues and success factors of maintenance?</a:t>
            </a:r>
          </a:p>
          <a:p>
            <a:r>
              <a:rPr lang="en-US" dirty="0" smtClean="0"/>
              <a:t>What does Donald </a:t>
            </a:r>
            <a:r>
              <a:rPr lang="en-US" dirty="0" err="1" smtClean="0"/>
              <a:t>Reifer</a:t>
            </a:r>
            <a:r>
              <a:rPr lang="en-US" dirty="0" smtClean="0"/>
              <a:t> have to add?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“Maintenance” topics?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Maintenance </a:t>
            </a:r>
            <a:r>
              <a:rPr lang="en-US" dirty="0" smtClean="0"/>
              <a:t>is a subset of “evolution”</a:t>
            </a:r>
          </a:p>
          <a:p>
            <a:r>
              <a:rPr lang="en-US" dirty="0" smtClean="0"/>
              <a:t>Emphasizes what </a:t>
            </a:r>
            <a:r>
              <a:rPr lang="en-US" i="1" dirty="0" smtClean="0"/>
              <a:t>has </a:t>
            </a:r>
            <a:r>
              <a:rPr lang="en-US" dirty="0" smtClean="0"/>
              <a:t>to be changed –</a:t>
            </a:r>
          </a:p>
          <a:p>
            <a:pPr lvl="1"/>
            <a:r>
              <a:rPr lang="en-US" dirty="0" smtClean="0"/>
              <a:t>As time goes on after initial development</a:t>
            </a:r>
          </a:p>
          <a:p>
            <a:pPr lvl="1"/>
            <a:r>
              <a:rPr lang="en-US" dirty="0" smtClean="0"/>
              <a:t>Especially from the developer’s perspective</a:t>
            </a:r>
          </a:p>
          <a:p>
            <a:r>
              <a:rPr lang="en-US" dirty="0" smtClean="0"/>
              <a:t>And issues with that</a:t>
            </a:r>
          </a:p>
          <a:p>
            <a:pPr lvl="1"/>
            <a:r>
              <a:rPr lang="en-US" dirty="0" smtClean="0"/>
              <a:t>And approaches to resolving those</a:t>
            </a:r>
          </a:p>
          <a:p>
            <a:r>
              <a:rPr lang="en-US" dirty="0" smtClean="0"/>
              <a:t>Lots about bug </a:t>
            </a:r>
            <a:r>
              <a:rPr lang="en-US" dirty="0"/>
              <a:t>fixes and minor enhancements</a:t>
            </a:r>
            <a:endParaRPr lang="en-US" b="1" dirty="0" smtClean="0"/>
          </a:p>
          <a:p>
            <a:r>
              <a:rPr lang="en-US" b="1" dirty="0" smtClean="0"/>
              <a:t>Evolution </a:t>
            </a:r>
            <a:r>
              <a:rPr lang="en-US" dirty="0" smtClean="0"/>
              <a:t>as a whole, in contrast –</a:t>
            </a:r>
          </a:p>
          <a:p>
            <a:r>
              <a:rPr lang="en-US" dirty="0" smtClean="0"/>
              <a:t>Studies </a:t>
            </a:r>
            <a:r>
              <a:rPr lang="en-US" i="1" dirty="0" smtClean="0"/>
              <a:t>how </a:t>
            </a:r>
            <a:r>
              <a:rPr lang="en-US" dirty="0" smtClean="0"/>
              <a:t>things are done generally</a:t>
            </a:r>
          </a:p>
          <a:p>
            <a:pPr lvl="1"/>
            <a:r>
              <a:rPr lang="en-US" dirty="0" smtClean="0"/>
              <a:t>Like different approaches in different vocational areas, and</a:t>
            </a:r>
          </a:p>
          <a:p>
            <a:pPr lvl="1"/>
            <a:r>
              <a:rPr lang="en-US" dirty="0" smtClean="0"/>
              <a:t>The overall “laws of evolution” in effect</a:t>
            </a:r>
          </a:p>
          <a:p>
            <a:pPr lvl="1"/>
            <a:r>
              <a:rPr lang="en-US" dirty="0" smtClean="0"/>
              <a:t>E.g., studies of system decay over time</a:t>
            </a:r>
          </a:p>
          <a:p>
            <a:r>
              <a:rPr lang="en-US" dirty="0" smtClean="0"/>
              <a:t>Lots about adaptation </a:t>
            </a:r>
            <a:r>
              <a:rPr lang="en-US" dirty="0"/>
              <a:t>and </a:t>
            </a:r>
            <a:r>
              <a:rPr lang="en-US" dirty="0" smtClean="0"/>
              <a:t>migration, which is useful for activities like planning product strategies and major releases.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3448" y="2467997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practitioner’s 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980190" y="4419600"/>
            <a:ext cx="193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manager’s /</a:t>
            </a:r>
          </a:p>
          <a:p>
            <a:r>
              <a:rPr lang="en-US" sz="1800" dirty="0" smtClean="0"/>
              <a:t>theoretician’s view</a:t>
            </a:r>
            <a:endParaRPr lang="en-US" sz="1800" dirty="0"/>
          </a:p>
        </p:txBody>
      </p:sp>
      <p:sp>
        <p:nvSpPr>
          <p:cNvPr id="7" name="Right Brace 6"/>
          <p:cNvSpPr/>
          <p:nvPr/>
        </p:nvSpPr>
        <p:spPr>
          <a:xfrm>
            <a:off x="6632448" y="1788458"/>
            <a:ext cx="307848" cy="181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629400" y="3827929"/>
            <a:ext cx="307848" cy="181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Maintenance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be self-aware while doing it</a:t>
            </a:r>
          </a:p>
          <a:p>
            <a:r>
              <a:rPr lang="en-US" dirty="0" smtClean="0"/>
              <a:t>Need to be systematic</a:t>
            </a:r>
          </a:p>
          <a:p>
            <a:r>
              <a:rPr lang="en-US" dirty="0" smtClean="0"/>
              <a:t>Need to document</a:t>
            </a:r>
          </a:p>
          <a:p>
            <a:pPr lvl="1"/>
            <a:r>
              <a:rPr lang="en-US" dirty="0" smtClean="0"/>
              <a:t>E.g., How long did it take to make that fix?</a:t>
            </a:r>
          </a:p>
          <a:p>
            <a:r>
              <a:rPr lang="en-US" dirty="0" smtClean="0"/>
              <a:t>Experiment – try alternative approaches</a:t>
            </a:r>
          </a:p>
          <a:p>
            <a:pPr lvl="1"/>
            <a:r>
              <a:rPr lang="en-US" dirty="0" smtClean="0"/>
              <a:t>What should we try next time?</a:t>
            </a:r>
          </a:p>
          <a:p>
            <a:r>
              <a:rPr lang="en-US" dirty="0" smtClean="0"/>
              <a:t>Tune and retune based on what’s learned</a:t>
            </a:r>
          </a:p>
          <a:p>
            <a:pPr lvl="1"/>
            <a:r>
              <a:rPr lang="en-US" dirty="0" smtClean="0"/>
              <a:t>Amount of tuning is based on maturity with product, processes and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= high “maintainability”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77177"/>
            <a:ext cx="5029200" cy="229502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7724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Best practices are learned in each of the areas pictured.</a:t>
            </a:r>
          </a:p>
          <a:p>
            <a:pPr lvl="1"/>
            <a:r>
              <a:rPr lang="en-US" dirty="0" smtClean="0"/>
              <a:t>In source code, for example, it involves things like:</a:t>
            </a:r>
          </a:p>
          <a:p>
            <a:pPr lvl="2"/>
            <a:r>
              <a:rPr lang="en-US" dirty="0" smtClean="0"/>
              <a:t>Localizing changes</a:t>
            </a:r>
          </a:p>
          <a:p>
            <a:pPr lvl="2"/>
            <a:r>
              <a:rPr lang="en-US" dirty="0" smtClean="0"/>
              <a:t>Preventing ripple effects</a:t>
            </a:r>
          </a:p>
          <a:p>
            <a:pPr lvl="2"/>
            <a:r>
              <a:rPr lang="en-US" dirty="0" smtClean="0"/>
              <a:t>Deferring binding time</a:t>
            </a:r>
          </a:p>
          <a:p>
            <a:r>
              <a:rPr lang="en-US" dirty="0" smtClean="0"/>
              <a:t>We’ll discuss how to achieve this, in next slide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3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maintenance processes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Done as part of product planning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</a:t>
            </a:r>
            <a:r>
              <a:rPr lang="en-US" dirty="0" smtClean="0"/>
              <a:t> at end of initial development</a:t>
            </a:r>
          </a:p>
          <a:p>
            <a:pPr lvl="1"/>
            <a:r>
              <a:rPr lang="en-US" dirty="0" smtClean="0"/>
              <a:t>Maintenance is not a “post-delivery activity”</a:t>
            </a:r>
          </a:p>
          <a:p>
            <a:r>
              <a:rPr lang="en-US" dirty="0" smtClean="0"/>
              <a:t>Need a “Maintenance plan”</a:t>
            </a:r>
          </a:p>
          <a:p>
            <a:pPr lvl="1"/>
            <a:r>
              <a:rPr lang="en-US" dirty="0" smtClean="0"/>
              <a:t>Includes a “transition plan” to maintenance group (or mixed activities by a single group)</a:t>
            </a:r>
          </a:p>
          <a:p>
            <a:pPr lvl="1"/>
            <a:r>
              <a:rPr lang="en-US" dirty="0" smtClean="0"/>
              <a:t>Need to decide who does maintenance – see next two slides</a:t>
            </a:r>
          </a:p>
          <a:p>
            <a:pPr lvl="1"/>
            <a:r>
              <a:rPr lang="en-US" dirty="0" smtClean="0"/>
              <a:t>Transition to maintenance is painful, no matter how it’s done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start-up horror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9" y="1600200"/>
            <a:ext cx="7289182" cy="4525963"/>
          </a:xfrm>
        </p:spPr>
      </p:pic>
      <p:sp>
        <p:nvSpPr>
          <p:cNvPr id="4" name="Rectangular Callout 3"/>
          <p:cNvSpPr/>
          <p:nvPr/>
        </p:nvSpPr>
        <p:spPr>
          <a:xfrm>
            <a:off x="6172200" y="990600"/>
            <a:ext cx="2819400" cy="1219200"/>
          </a:xfrm>
          <a:prstGeom prst="wedgeRectCallout">
            <a:avLst>
              <a:gd name="adj1" fmla="val -53875"/>
              <a:gd name="adj2" fmla="val 7689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Who are you kidding?  The customer just called…You can’t do anything else till you fix all those new bugs!</a:t>
            </a:r>
            <a:endParaRPr lang="en-US" sz="1800" dirty="0"/>
          </a:p>
        </p:txBody>
      </p:sp>
      <p:sp>
        <p:nvSpPr>
          <p:cNvPr id="6" name="Rectangular Callout 5"/>
          <p:cNvSpPr/>
          <p:nvPr/>
        </p:nvSpPr>
        <p:spPr>
          <a:xfrm>
            <a:off x="152400" y="914400"/>
            <a:ext cx="2209800" cy="1371600"/>
          </a:xfrm>
          <a:prstGeom prst="wedgeRectCallout">
            <a:avLst>
              <a:gd name="adj1" fmla="val 65226"/>
              <a:gd name="adj2" fmla="val 6907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Hey boss, we finally shipped, so we’re ready to dive right into Release 2!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843226" y="6172200"/>
            <a:ext cx="577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payoff for two years of 80-hour weeks…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18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team does maintenance?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Transition plan is simpler –</a:t>
            </a:r>
          </a:p>
          <a:p>
            <a:pPr lvl="2"/>
            <a:r>
              <a:rPr lang="en-US" dirty="0" smtClean="0"/>
              <a:t>No personnel changes</a:t>
            </a:r>
          </a:p>
          <a:p>
            <a:pPr lvl="1"/>
            <a:r>
              <a:rPr lang="en-US" dirty="0" smtClean="0"/>
              <a:t>Developer has the best knowledge</a:t>
            </a:r>
          </a:p>
          <a:p>
            <a:pPr lvl="1"/>
            <a:r>
              <a:rPr lang="en-US" dirty="0" smtClean="0"/>
              <a:t>Don’t need formal communication to maintainers</a:t>
            </a:r>
          </a:p>
          <a:p>
            <a:pPr lvl="1"/>
            <a:r>
              <a:rPr lang="en-US" dirty="0" smtClean="0"/>
              <a:t>Separate maintenance organization has its own priorities</a:t>
            </a:r>
          </a:p>
          <a:p>
            <a:pPr lvl="1"/>
            <a:r>
              <a:rPr lang="en-US" dirty="0" smtClean="0"/>
              <a:t>No need to decide “who goes where” at end of initial development</a:t>
            </a:r>
          </a:p>
          <a:p>
            <a:pPr lvl="1"/>
            <a:r>
              <a:rPr lang="en-US" dirty="0" smtClean="0"/>
              <a:t>Less need for training /expertise transfer</a:t>
            </a:r>
          </a:p>
          <a:p>
            <a:pPr lvl="1"/>
            <a:r>
              <a:rPr lang="en-US" dirty="0" smtClean="0"/>
              <a:t>Residual developers would still need to help separate maintainers</a:t>
            </a:r>
          </a:p>
          <a:p>
            <a:pPr lvl="1"/>
            <a:r>
              <a:rPr lang="en-US" dirty="0" smtClean="0"/>
              <a:t>Already know product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93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44138</TotalTime>
  <Words>1207</Words>
  <Application>Microsoft Macintosh PowerPoint</Application>
  <PresentationFormat>On-screen Show (4:3)</PresentationFormat>
  <Paragraphs>163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CSSE 579: Session 9, Part 1  Software Maintenance and Project Management</vt:lpstr>
      <vt:lpstr>This week</vt:lpstr>
      <vt:lpstr>This slide set</vt:lpstr>
      <vt:lpstr>What are “Maintenance” topics?</vt:lpstr>
      <vt:lpstr>General Maintenance Themes</vt:lpstr>
      <vt:lpstr>Goal = high “maintainability”</vt:lpstr>
      <vt:lpstr>Setting up maintenance processes</vt:lpstr>
      <vt:lpstr>Software start-up horror story</vt:lpstr>
      <vt:lpstr>Same team does maintenance?</vt:lpstr>
      <vt:lpstr>Different team does maintenance?</vt:lpstr>
      <vt:lpstr>Maintenance Issues</vt:lpstr>
      <vt:lpstr>Conceptual issues</vt:lpstr>
      <vt:lpstr>The case history you read</vt:lpstr>
      <vt:lpstr>Case history, cntd</vt:lpstr>
      <vt:lpstr>The authors’ advice:</vt:lpstr>
      <vt:lpstr>Case history, cntd</vt:lpstr>
      <vt:lpstr>Donald Reifer’s Perspective</vt:lpstr>
      <vt:lpstr>Conclusion…</vt:lpstr>
      <vt:lpstr>What’s important?</vt:lpstr>
      <vt:lpstr>What influences maintenance actions?</vt:lpstr>
      <vt:lpstr>What else is in Reifer’s book?</vt:lpstr>
      <vt:lpstr>Or…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Steve Chenoweth</cp:lastModifiedBy>
  <cp:revision>197</cp:revision>
  <cp:lastPrinted>2010-05-10T14:38:16Z</cp:lastPrinted>
  <dcterms:created xsi:type="dcterms:W3CDTF">2010-05-10T02:14:26Z</dcterms:created>
  <dcterms:modified xsi:type="dcterms:W3CDTF">2015-05-07T14:10:21Z</dcterms:modified>
</cp:coreProperties>
</file>